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embeddedFontLs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Helvetica Neue" panose="020B060402020202020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Helvetica Neue Light" panose="020B060402020202020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154">
          <p15:clr>
            <a:srgbClr val="A4A3A4"/>
          </p15:clr>
        </p15:guide>
        <p15:guide id="4" pos="7531">
          <p15:clr>
            <a:srgbClr val="A4A3A4"/>
          </p15:clr>
        </p15:guide>
        <p15:guide id="5" orient="horz" pos="4254">
          <p15:clr>
            <a:srgbClr val="A4A3A4"/>
          </p15:clr>
        </p15:guide>
        <p15:guide id="6" orient="horz" pos="2480">
          <p15:clr>
            <a:srgbClr val="A4A3A4"/>
          </p15:clr>
        </p15:guide>
        <p15:guide id="7" orient="horz" pos="214">
          <p15:clr>
            <a:srgbClr val="A4A3A4"/>
          </p15:clr>
        </p15:guide>
        <p15:guide id="8" orient="horz" pos="2324">
          <p15:clr>
            <a:srgbClr val="9AA0A6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3" roundtripDataSignature="AMtx7mj5qmWkFxEcTprPEL9AvI5G/7H2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86" d="100"/>
          <a:sy n="86" d="100"/>
        </p:scale>
        <p:origin x="300" y="96"/>
      </p:cViewPr>
      <p:guideLst>
        <p:guide orient="horz" pos="2160"/>
        <p:guide pos="3840"/>
        <p:guide pos="154"/>
        <p:guide pos="7531"/>
        <p:guide orient="horz" pos="4254"/>
        <p:guide orient="horz" pos="2480"/>
        <p:guide orient="horz" pos="214"/>
        <p:guide orient="horz" pos="23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1ce93721b4_2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1ce93721b4_2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1ce93721b4_2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1ce93721b4_2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f40a9140d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f40a9140d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f40a9140df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f40a9140df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1ce93721b4_2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11ce93721b4_2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f40a9140d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f40a9140d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3109d7386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3109d7386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f40a9140df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f40a9140df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1ce93721b4_2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1ce93721b4_2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1ce93721b4_2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11ce93721b4_2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1ce93721b4_2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1ce93721b4_2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1ce93721b4_2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11ce93721b4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1ce93721b4_2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1ce93721b4_2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1ce93721b4_2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1ce93721b4_2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1ce93721b4_2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1ce93721b4_2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310fddcf65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1310fddcf65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1ce93721b4_2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11ce93721b4_2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1ce93721b4_2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1ce93721b4_2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f40a9140d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f40a9140d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1ce93721b4_2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1ce93721b4_2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f40a9140d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gf40a9140d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310fddcf6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1310fddcf6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310fddcf65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g1310fddcf65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30553496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30553496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f40a9140d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f40a9140d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1ce93721b4_2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1ce93721b4_2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1ce93721b4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1ce93721b4_2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86" name="Google Shape;86;p1" descr="A picture containing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3489359" y="4949904"/>
            <a:ext cx="521328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WELCOME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793260E0-7B29-353A-12FC-15C3A6FB6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6" name="Google Shape;156;g11ce93721b4_2_24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7" name="Google Shape;157;g11ce93721b4_2_246"/>
          <p:cNvPicPr preferRelativeResize="0"/>
          <p:nvPr/>
        </p:nvPicPr>
        <p:blipFill rotWithShape="1">
          <a:blip r:embed="rId4">
            <a:alphaModFix/>
          </a:blip>
          <a:srcRect t="-14863" r="6323"/>
          <a:stretch/>
        </p:blipFill>
        <p:spPr>
          <a:xfrm>
            <a:off x="719298" y="1087699"/>
            <a:ext cx="9856375" cy="433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3FB70597-537D-D70F-06DB-EBBA1AEC8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2" name="Google Shape;162;g11ce93721b4_2_2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7113" y="2428661"/>
            <a:ext cx="9755688" cy="2000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f40a9140df_0_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168" name="Google Shape;168;gf40a9140df_0_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69" name="Google Shape;169;gf40a9140df_0_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f40a9140df_0_22"/>
          <p:cNvSpPr txBox="1"/>
          <p:nvPr/>
        </p:nvSpPr>
        <p:spPr>
          <a:xfrm>
            <a:off x="476400" y="737463"/>
            <a:ext cx="112392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Congratulations to the </a:t>
            </a:r>
            <a:endParaRPr sz="4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honorees and </a:t>
            </a:r>
            <a:endParaRPr sz="4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GlassRoots team! </a:t>
            </a:r>
            <a:endParaRPr sz="2100"/>
          </a:p>
        </p:txBody>
      </p:sp>
      <p:cxnSp>
        <p:nvCxnSpPr>
          <p:cNvPr id="171" name="Google Shape;171;gf40a9140df_0_22"/>
          <p:cNvCxnSpPr/>
          <p:nvPr/>
        </p:nvCxnSpPr>
        <p:spPr>
          <a:xfrm>
            <a:off x="723900" y="520383"/>
            <a:ext cx="107442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2" name="Google Shape;172;gf40a9140df_0_22"/>
          <p:cNvSpPr txBox="1"/>
          <p:nvPr/>
        </p:nvSpPr>
        <p:spPr>
          <a:xfrm>
            <a:off x="1283525" y="3130000"/>
            <a:ext cx="9779400" cy="56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Roger C. Tucker, III, </a:t>
            </a:r>
            <a:r>
              <a:rPr lang="en-US" sz="2100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President</a:t>
            </a:r>
            <a:endParaRPr sz="2100" dirty="0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Phil Smith, </a:t>
            </a:r>
            <a:r>
              <a:rPr lang="en-US" sz="2100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Vice President</a:t>
            </a:r>
            <a:endParaRPr sz="2100" dirty="0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Mary C. Jaffa, </a:t>
            </a:r>
            <a:r>
              <a:rPr lang="en-US" sz="2100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Treasurer </a:t>
            </a:r>
            <a:endParaRPr sz="2100" dirty="0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Dena </a:t>
            </a:r>
            <a:r>
              <a:rPr lang="en-US" sz="2100" b="1" dirty="0" err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Lowenbach</a:t>
            </a:r>
            <a:r>
              <a:rPr lang="en-US" sz="2100" b="1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2100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Secretary</a:t>
            </a:r>
            <a:endParaRPr sz="2100" dirty="0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Sherri-Ann Butterfield		Michael Handler		</a:t>
            </a:r>
            <a:r>
              <a:rPr lang="en-US" sz="2100" b="1" dirty="0" err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Sanaz</a:t>
            </a:r>
            <a:r>
              <a:rPr lang="en-US" sz="2100" b="1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100" b="1" dirty="0" err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Hojreh</a:t>
            </a:r>
            <a:endParaRPr sz="2100" b="1" dirty="0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Karen Howell			Ken Press		Henry Robinson</a:t>
            </a:r>
            <a:br>
              <a:rPr lang="en-US" sz="2100" b="1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2100" b="1" dirty="0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William Simpson		Veda Truesdale </a:t>
            </a:r>
            <a:endParaRPr sz="2100" b="1" dirty="0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 b="1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3" name="Google Shape;173;gf40a9140df_0_22"/>
          <p:cNvCxnSpPr/>
          <p:nvPr/>
        </p:nvCxnSpPr>
        <p:spPr>
          <a:xfrm>
            <a:off x="476400" y="2932300"/>
            <a:ext cx="107442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f40a9140df_0_1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179" name="Google Shape;179;gf40a9140df_0_1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80" name="Google Shape;180;gf40a9140df_0_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f40a9140df_0_114"/>
          <p:cNvSpPr txBox="1"/>
          <p:nvPr/>
        </p:nvSpPr>
        <p:spPr>
          <a:xfrm>
            <a:off x="476400" y="1027575"/>
            <a:ext cx="11239200" cy="55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Congratulations to the </a:t>
            </a:r>
            <a:endParaRPr sz="53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Board and Staff of GlassRoots!</a:t>
            </a:r>
            <a:endParaRPr sz="53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300" b="1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300" b="1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b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Meg and Howard Jacobs  </a:t>
            </a:r>
            <a:r>
              <a:rPr lang="en-US" sz="5700" b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5700" b="1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7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marR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 sz="2100"/>
          </a:p>
        </p:txBody>
      </p:sp>
      <p:cxnSp>
        <p:nvCxnSpPr>
          <p:cNvPr id="182" name="Google Shape;182;gf40a9140df_0_114"/>
          <p:cNvCxnSpPr/>
          <p:nvPr/>
        </p:nvCxnSpPr>
        <p:spPr>
          <a:xfrm>
            <a:off x="723900" y="520383"/>
            <a:ext cx="107442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3" name="Google Shape;183;gf40a9140df_0_114"/>
          <p:cNvCxnSpPr/>
          <p:nvPr/>
        </p:nvCxnSpPr>
        <p:spPr>
          <a:xfrm>
            <a:off x="723900" y="6400800"/>
            <a:ext cx="107442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1ce93721b4_2_6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189" name="Google Shape;189;g11ce93721b4_2_6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90" name="Google Shape;190;g11ce93721b4_2_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11ce93721b4_2_69"/>
          <p:cNvSpPr txBox="1"/>
          <p:nvPr/>
        </p:nvSpPr>
        <p:spPr>
          <a:xfrm>
            <a:off x="476400" y="570375"/>
            <a:ext cx="11239200" cy="5986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Wishing the </a:t>
            </a:r>
            <a:r>
              <a:rPr lang="en-US" sz="5300" dirty="0" err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GlassRoot</a:t>
            </a:r>
            <a:r>
              <a:rPr lang="en-US" sz="5300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team</a:t>
            </a:r>
            <a:endParaRPr sz="5300" dirty="0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Continued Success! </a:t>
            </a:r>
            <a:endParaRPr sz="5300" dirty="0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>
                <a:solidFill>
                  <a:schemeClr val="lt1"/>
                </a:solidFill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Ferrous Research &amp; Design LLC</a:t>
            </a:r>
            <a:endParaRPr sz="4000" b="1" dirty="0">
              <a:solidFill>
                <a:schemeClr val="lt1"/>
              </a:solidFill>
              <a:latin typeface="Century Gothic" panose="020B0502020202020204" pitchFamily="34" charset="0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dirty="0">
                <a:solidFill>
                  <a:schemeClr val="lt1"/>
                </a:solidFill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4000" dirty="0" err="1">
                <a:solidFill>
                  <a:schemeClr val="lt1"/>
                </a:solidFill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casting.finishing.fabrication</a:t>
            </a:r>
            <a:r>
              <a:rPr lang="en-US" sz="4000" dirty="0">
                <a:solidFill>
                  <a:schemeClr val="lt1"/>
                </a:solidFill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.</a:t>
            </a:r>
            <a:endParaRPr sz="4000" dirty="0">
              <a:solidFill>
                <a:schemeClr val="lt1"/>
              </a:solidFill>
              <a:latin typeface="Century Gothic" panose="020B0502020202020204" pitchFamily="34" charset="0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dirty="0">
                <a:solidFill>
                  <a:schemeClr val="lt1"/>
                </a:solidFill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4000" dirty="0" err="1">
                <a:solidFill>
                  <a:schemeClr val="lt1"/>
                </a:solidFill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restoration.design.installation</a:t>
            </a:r>
            <a:endParaRPr sz="4000" dirty="0">
              <a:solidFill>
                <a:schemeClr val="lt1"/>
              </a:solidFill>
              <a:latin typeface="Century Gothic" panose="020B0502020202020204" pitchFamily="34" charset="0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dirty="0">
                <a:solidFill>
                  <a:schemeClr val="lt1"/>
                </a:solidFill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4000" b="1" dirty="0">
                <a:solidFill>
                  <a:schemeClr val="lt1"/>
                </a:solidFill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JRAL LLC.</a:t>
            </a:r>
            <a:br>
              <a:rPr lang="en-US" sz="4000" b="1" dirty="0">
                <a:solidFill>
                  <a:schemeClr val="lt1"/>
                </a:solidFill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</a:br>
            <a:r>
              <a:rPr lang="en-US" sz="4000" dirty="0">
                <a:solidFill>
                  <a:schemeClr val="lt1"/>
                </a:solidFill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an art logistics company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dirty="0" err="1">
                <a:solidFill>
                  <a:schemeClr val="lt1"/>
                </a:solidFill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JRAL.com</a:t>
            </a:r>
            <a:endParaRPr sz="4000" dirty="0">
              <a:latin typeface="Century Gothic" panose="020B0502020202020204" pitchFamily="34" charset="0"/>
            </a:endParaRPr>
          </a:p>
        </p:txBody>
      </p:sp>
      <p:cxnSp>
        <p:nvCxnSpPr>
          <p:cNvPr id="192" name="Google Shape;192;g11ce93721b4_2_69"/>
          <p:cNvCxnSpPr/>
          <p:nvPr/>
        </p:nvCxnSpPr>
        <p:spPr>
          <a:xfrm>
            <a:off x="723900" y="520383"/>
            <a:ext cx="107442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3" name="Google Shape;193;g11ce93721b4_2_69"/>
          <p:cNvCxnSpPr/>
          <p:nvPr/>
        </p:nvCxnSpPr>
        <p:spPr>
          <a:xfrm>
            <a:off x="723900" y="6400800"/>
            <a:ext cx="107442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f40a9140df_0_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199" name="Google Shape;199;gf40a9140df_0_3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200" name="Google Shape;200;gf40a9140df_0_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f40a9140df_0_31"/>
          <p:cNvSpPr txBox="1"/>
          <p:nvPr/>
        </p:nvSpPr>
        <p:spPr>
          <a:xfrm>
            <a:off x="476400" y="1027575"/>
            <a:ext cx="11239200" cy="5563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Congratulations and thanks </a:t>
            </a:r>
            <a:br>
              <a:rPr lang="en-US" sz="5300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5300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all who made tonight possible!</a:t>
            </a:r>
            <a:endParaRPr sz="5300" dirty="0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300" b="1" dirty="0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300" b="1" dirty="0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Seta Nazarian</a:t>
            </a:r>
            <a:r>
              <a:rPr lang="en-US" sz="5300" b="1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r>
              <a:rPr lang="en-US" sz="5700" b="1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5700" b="1" dirty="0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700" dirty="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marR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 sz="2100" dirty="0"/>
          </a:p>
        </p:txBody>
      </p:sp>
      <p:cxnSp>
        <p:nvCxnSpPr>
          <p:cNvPr id="202" name="Google Shape;202;gf40a9140df_0_31"/>
          <p:cNvCxnSpPr/>
          <p:nvPr/>
        </p:nvCxnSpPr>
        <p:spPr>
          <a:xfrm>
            <a:off x="723900" y="520383"/>
            <a:ext cx="107442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3" name="Google Shape;203;gf40a9140df_0_31"/>
          <p:cNvCxnSpPr/>
          <p:nvPr/>
        </p:nvCxnSpPr>
        <p:spPr>
          <a:xfrm>
            <a:off x="723900" y="6400800"/>
            <a:ext cx="107442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E5DB6A1B-6A50-B689-E418-EFF7CC7D7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8" name="Google Shape;208;g13109d7386d_0_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13109d7386d_0_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0" name="Google Shape;210;g13109d7386d_0_6"/>
          <p:cNvPicPr preferRelativeResize="0"/>
          <p:nvPr/>
        </p:nvPicPr>
        <p:blipFill rotWithShape="1">
          <a:blip r:embed="rId4">
            <a:alphaModFix/>
          </a:blip>
          <a:srcRect l="24127" t="14678" r="19414" b="14188"/>
          <a:stretch/>
        </p:blipFill>
        <p:spPr>
          <a:xfrm>
            <a:off x="2114548" y="536191"/>
            <a:ext cx="8615363" cy="5814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f40a9140df_0_10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216" name="Google Shape;216;gf40a9140df_0_10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217" name="Google Shape;217;gf40a9140df_0_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f40a9140df_0_103"/>
          <p:cNvSpPr txBox="1"/>
          <p:nvPr/>
        </p:nvSpPr>
        <p:spPr>
          <a:xfrm>
            <a:off x="476400" y="520375"/>
            <a:ext cx="11239200" cy="63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3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Congratulations to the </a:t>
            </a:r>
            <a:endParaRPr sz="53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Gottesman Family and </a:t>
            </a:r>
            <a:endParaRPr sz="53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Robert Clark!</a:t>
            </a:r>
            <a:endParaRPr sz="53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300" b="1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b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Nina and Ted Wells  </a:t>
            </a:r>
            <a:r>
              <a:rPr lang="en-US" sz="5700" b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5700" b="1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7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marR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 sz="2100"/>
          </a:p>
        </p:txBody>
      </p:sp>
      <p:cxnSp>
        <p:nvCxnSpPr>
          <p:cNvPr id="219" name="Google Shape;219;gf40a9140df_0_103"/>
          <p:cNvCxnSpPr/>
          <p:nvPr/>
        </p:nvCxnSpPr>
        <p:spPr>
          <a:xfrm>
            <a:off x="723900" y="495308"/>
            <a:ext cx="107442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0" name="Google Shape;220;gf40a9140df_0_103"/>
          <p:cNvCxnSpPr/>
          <p:nvPr/>
        </p:nvCxnSpPr>
        <p:spPr>
          <a:xfrm>
            <a:off x="723900" y="6400800"/>
            <a:ext cx="107442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4E96635B-EE2C-F759-750A-D6CE24F99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5" name="Google Shape;225;g11ce93721b4_2_19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6" name="Google Shape;226;g11ce93721b4_2_1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1225" y="1032343"/>
            <a:ext cx="7829550" cy="496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01F9D4DC-7DFF-A27D-EA1B-4C5B8528B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1" name="Google Shape;231;g11ce93721b4_2_7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232" name="Google Shape;232;g11ce93721b4_2_7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234" name="Google Shape;234;g11ce93721b4_2_78"/>
          <p:cNvPicPr preferRelativeResize="0"/>
          <p:nvPr/>
        </p:nvPicPr>
        <p:blipFill rotWithShape="1">
          <a:blip r:embed="rId4">
            <a:alphaModFix/>
          </a:blip>
          <a:srcRect b="40472"/>
          <a:stretch/>
        </p:blipFill>
        <p:spPr>
          <a:xfrm>
            <a:off x="971550" y="1484501"/>
            <a:ext cx="5124450" cy="408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11ce93721b4_2_78"/>
          <p:cNvSpPr/>
          <p:nvPr/>
        </p:nvSpPr>
        <p:spPr>
          <a:xfrm>
            <a:off x="6096100" y="1492788"/>
            <a:ext cx="5124600" cy="4082400"/>
          </a:xfrm>
          <a:prstGeom prst="rect">
            <a:avLst/>
          </a:prstGeom>
          <a:solidFill>
            <a:srgbClr val="0155A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g11ce93721b4_2_78"/>
          <p:cNvPicPr preferRelativeResize="0"/>
          <p:nvPr/>
        </p:nvPicPr>
        <p:blipFill rotWithShape="1">
          <a:blip r:embed="rId4">
            <a:alphaModFix/>
          </a:blip>
          <a:srcRect t="60026" b="2001"/>
          <a:stretch/>
        </p:blipFill>
        <p:spPr>
          <a:xfrm>
            <a:off x="6144775" y="2040913"/>
            <a:ext cx="4917200" cy="260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93" name="Google Shape;9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/>
          <p:nvPr/>
        </p:nvSpPr>
        <p:spPr>
          <a:xfrm>
            <a:off x="631921" y="2609631"/>
            <a:ext cx="1135630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ABOUT GLASSROOTS</a:t>
            </a: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631921" y="3398771"/>
            <a:ext cx="981478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​Since 2001, serving the youth and young adults of Newark through the transformative power of the glass-art experience.</a:t>
            </a:r>
            <a:endParaRPr/>
          </a:p>
        </p:txBody>
      </p:sp>
      <p:cxnSp>
        <p:nvCxnSpPr>
          <p:cNvPr id="97" name="Google Shape;97;p2"/>
          <p:cNvCxnSpPr/>
          <p:nvPr/>
        </p:nvCxnSpPr>
        <p:spPr>
          <a:xfrm>
            <a:off x="723900" y="6400800"/>
            <a:ext cx="107442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D27D508E-76E9-F7E4-F1DB-ECC20618C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1" name="Google Shape;241;g11ce93721b4_2_18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11ce93721b4_2_18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3" name="Google Shape;243;g11ce93721b4_2_1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9352" y="550652"/>
            <a:ext cx="6153295" cy="5756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1ce93721b4_2_9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249" name="Google Shape;249;g11ce93721b4_2_9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250" name="Google Shape;250;g11ce93721b4_2_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" name="Google Shape;251;g11ce93721b4_2_94"/>
          <p:cNvGrpSpPr/>
          <p:nvPr/>
        </p:nvGrpSpPr>
        <p:grpSpPr>
          <a:xfrm>
            <a:off x="2303527" y="1009650"/>
            <a:ext cx="7642248" cy="4334198"/>
            <a:chOff x="1770127" y="1009650"/>
            <a:chExt cx="7642248" cy="4334198"/>
          </a:xfrm>
        </p:grpSpPr>
        <p:pic>
          <p:nvPicPr>
            <p:cNvPr id="252" name="Google Shape;252;g11ce93721b4_2_94"/>
            <p:cNvPicPr preferRelativeResize="0"/>
            <p:nvPr/>
          </p:nvPicPr>
          <p:blipFill rotWithShape="1">
            <a:blip r:embed="rId4">
              <a:alphaModFix/>
            </a:blip>
            <a:srcRect l="2402" t="17115" r="40261" b="11567"/>
            <a:stretch/>
          </p:blipFill>
          <p:spPr>
            <a:xfrm rot="5400000">
              <a:off x="1414302" y="1365475"/>
              <a:ext cx="4334198" cy="36225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" name="Google Shape;253;g11ce93721b4_2_94"/>
            <p:cNvSpPr/>
            <p:nvPr/>
          </p:nvSpPr>
          <p:spPr>
            <a:xfrm>
              <a:off x="5392675" y="1009650"/>
              <a:ext cx="4019700" cy="4334100"/>
            </a:xfrm>
            <a:prstGeom prst="rect">
              <a:avLst/>
            </a:prstGeom>
            <a:solidFill>
              <a:srgbClr val="21345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4" name="Google Shape;254;g11ce93721b4_2_94"/>
            <p:cNvPicPr preferRelativeResize="0"/>
            <p:nvPr/>
          </p:nvPicPr>
          <p:blipFill rotWithShape="1">
            <a:blip r:embed="rId4">
              <a:alphaModFix/>
            </a:blip>
            <a:srcRect l="58037" t="17115" r="5237" b="11567"/>
            <a:stretch/>
          </p:blipFill>
          <p:spPr>
            <a:xfrm rot="5400000">
              <a:off x="5931814" y="1205613"/>
              <a:ext cx="2776223" cy="362254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FFB0AD37-84B9-879B-F5B6-A082BEE4B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9" name="Google Shape;259;g11ce93721b4_2_2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11ce93721b4_2_2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1" name="Google Shape;261;g11ce93721b4_2_222"/>
          <p:cNvPicPr preferRelativeResize="0"/>
          <p:nvPr/>
        </p:nvPicPr>
        <p:blipFill rotWithShape="1">
          <a:blip r:embed="rId4">
            <a:alphaModFix/>
          </a:blip>
          <a:srcRect l="8131" t="10929" r="8165" b="12513"/>
          <a:stretch/>
        </p:blipFill>
        <p:spPr>
          <a:xfrm>
            <a:off x="1106905" y="1010655"/>
            <a:ext cx="9950116" cy="502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BA7B7B61-6935-8AC2-79FE-DFD2BD5B7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6" name="Google Shape;266;g11ce93721b4_2_2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8008" y="1957643"/>
            <a:ext cx="9314837" cy="2437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1ce93721b4_2_2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11ce93721b4_2_2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3" name="Google Shape;273;g11ce93721b4_2_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374"/>
            <a:ext cx="12072158" cy="6838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310fddcf65_1_3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279" name="Google Shape;279;g1310fddcf65_1_3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280" name="Google Shape;280;g1310fddcf65_1_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1310fddcf65_1_37"/>
          <p:cNvSpPr txBox="1"/>
          <p:nvPr/>
        </p:nvSpPr>
        <p:spPr>
          <a:xfrm>
            <a:off x="476400" y="1027575"/>
            <a:ext cx="11239200" cy="55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Congratulations to the Gottesman Family, Robert Clark and the GlassRoots team</a:t>
            </a:r>
            <a:r>
              <a:rPr lang="en-US" sz="530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5300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300" b="1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b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Ralph and Dena  Lowenbach  </a:t>
            </a:r>
            <a:r>
              <a:rPr lang="en-US" sz="5700" b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5700" b="1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7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marR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 sz="2100"/>
          </a:p>
        </p:txBody>
      </p:sp>
      <p:cxnSp>
        <p:nvCxnSpPr>
          <p:cNvPr id="282" name="Google Shape;282;g1310fddcf65_1_37"/>
          <p:cNvCxnSpPr/>
          <p:nvPr/>
        </p:nvCxnSpPr>
        <p:spPr>
          <a:xfrm>
            <a:off x="723900" y="520383"/>
            <a:ext cx="107442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3" name="Google Shape;283;g1310fddcf65_1_37"/>
          <p:cNvCxnSpPr/>
          <p:nvPr/>
        </p:nvCxnSpPr>
        <p:spPr>
          <a:xfrm>
            <a:off x="723900" y="6400800"/>
            <a:ext cx="107442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B6D43A3F-9C1C-61B1-E881-2FA33AA76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8" name="Google Shape;288;g11ce93721b4_2_1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289" name="Google Shape;289;g11ce93721b4_2_1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291" name="Google Shape;291;g11ce93721b4_2_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1825" y="609830"/>
            <a:ext cx="10526275" cy="5638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DB813630-569B-CA03-63B2-4B5E5A767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6" name="Google Shape;296;g11ce93721b4_2_19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11ce93721b4_2_19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8" name="Google Shape;298;g11ce93721b4_2_196"/>
          <p:cNvPicPr preferRelativeResize="0"/>
          <p:nvPr/>
        </p:nvPicPr>
        <p:blipFill rotWithShape="1">
          <a:blip r:embed="rId4">
            <a:alphaModFix/>
          </a:blip>
          <a:srcRect l="455" r="455"/>
          <a:stretch/>
        </p:blipFill>
        <p:spPr>
          <a:xfrm>
            <a:off x="727333" y="761218"/>
            <a:ext cx="10785462" cy="5287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f40a9140df_0_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304" name="Google Shape;304;gf40a9140df_0_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05" name="Google Shape;305;gf40a9140df_0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f40a9140df_0_10"/>
          <p:cNvSpPr txBox="1"/>
          <p:nvPr/>
        </p:nvSpPr>
        <p:spPr>
          <a:xfrm>
            <a:off x="495375" y="2001850"/>
            <a:ext cx="11239200" cy="24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b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Lori Lesser and Daniel Shuchman</a:t>
            </a:r>
            <a:r>
              <a:rPr lang="en-US" sz="5700" b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5700" b="1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7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are proud to support GLASSROOTS </a:t>
            </a:r>
            <a:endParaRPr sz="2100"/>
          </a:p>
        </p:txBody>
      </p:sp>
      <p:cxnSp>
        <p:nvCxnSpPr>
          <p:cNvPr id="307" name="Google Shape;307;gf40a9140df_0_10"/>
          <p:cNvCxnSpPr/>
          <p:nvPr/>
        </p:nvCxnSpPr>
        <p:spPr>
          <a:xfrm>
            <a:off x="723900" y="520383"/>
            <a:ext cx="107442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8" name="Google Shape;308;gf40a9140df_0_10"/>
          <p:cNvCxnSpPr/>
          <p:nvPr/>
        </p:nvCxnSpPr>
        <p:spPr>
          <a:xfrm>
            <a:off x="723900" y="6400800"/>
            <a:ext cx="107442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FDD98BEF-C86C-7646-B062-9A64D76EF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3" name="Google Shape;313;g11ce93721b4_2_20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4" name="Google Shape;314;g11ce93721b4_2_20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7" name="Google Shape;317;g11ce93721b4_2_2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2372" y="1672542"/>
            <a:ext cx="10290619" cy="3127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03" name="Google Shape;103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04" name="Google Shape;1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4"/>
          <p:cNvSpPr/>
          <p:nvPr/>
        </p:nvSpPr>
        <p:spPr>
          <a:xfrm>
            <a:off x="631921" y="2609631"/>
            <a:ext cx="546407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HONOREE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Jerry Gottesman</a:t>
            </a:r>
            <a:endParaRPr/>
          </a:p>
        </p:txBody>
      </p:sp>
      <p:sp>
        <p:nvSpPr>
          <p:cNvPr id="106" name="Google Shape;106;p4"/>
          <p:cNvSpPr/>
          <p:nvPr/>
        </p:nvSpPr>
        <p:spPr>
          <a:xfrm>
            <a:off x="631921" y="3901861"/>
            <a:ext cx="521773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Steadfast Supporter of GlassRoots </a:t>
            </a:r>
            <a:endParaRPr/>
          </a:p>
        </p:txBody>
      </p:sp>
      <p:pic>
        <p:nvPicPr>
          <p:cNvPr id="107" name="Google Shape;107;p4"/>
          <p:cNvPicPr preferRelativeResize="0"/>
          <p:nvPr/>
        </p:nvPicPr>
        <p:blipFill rotWithShape="1">
          <a:blip r:embed="rId4">
            <a:alphaModFix/>
          </a:blip>
          <a:srcRect l="20267" t="5339" r="22014" b="30482"/>
          <a:stretch/>
        </p:blipFill>
        <p:spPr>
          <a:xfrm>
            <a:off x="5574082" y="2057400"/>
            <a:ext cx="5894018" cy="38674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" name="Google Shape;108;p4"/>
          <p:cNvCxnSpPr/>
          <p:nvPr/>
        </p:nvCxnSpPr>
        <p:spPr>
          <a:xfrm>
            <a:off x="723900" y="6400800"/>
            <a:ext cx="107442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323" name="Google Shape;323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24" name="Google Shape;32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8"/>
          <p:cNvSpPr txBox="1"/>
          <p:nvPr/>
        </p:nvSpPr>
        <p:spPr>
          <a:xfrm>
            <a:off x="6210300" y="693220"/>
            <a:ext cx="4866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8"/>
          <p:cNvSpPr txBox="1"/>
          <p:nvPr/>
        </p:nvSpPr>
        <p:spPr>
          <a:xfrm>
            <a:off x="6600650" y="722163"/>
            <a:ext cx="5128500" cy="22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Wishing GlassRoots </a:t>
            </a:r>
            <a:endParaRPr sz="2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strong future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from the M&amp;T Weiner Foundation</a:t>
            </a:r>
            <a:endParaRPr b="1">
              <a:solidFill>
                <a:srgbClr val="FDB239"/>
              </a:solidFill>
            </a:endParaRPr>
          </a:p>
        </p:txBody>
      </p:sp>
      <p:sp>
        <p:nvSpPr>
          <p:cNvPr id="327" name="Google Shape;327;p8"/>
          <p:cNvSpPr txBox="1"/>
          <p:nvPr/>
        </p:nvSpPr>
        <p:spPr>
          <a:xfrm>
            <a:off x="723900" y="3888483"/>
            <a:ext cx="4866900" cy="22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Congratulations GlassRoots!</a:t>
            </a:r>
            <a:endParaRPr sz="18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You are changing lives every day. </a:t>
            </a:r>
            <a:endParaRPr sz="17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en-US" sz="2400" b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600" b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Sharon Karmazin</a:t>
            </a:r>
            <a:endParaRPr sz="1600"/>
          </a:p>
        </p:txBody>
      </p:sp>
      <p:sp>
        <p:nvSpPr>
          <p:cNvPr id="328" name="Google Shape;328;p8"/>
          <p:cNvSpPr txBox="1"/>
          <p:nvPr/>
        </p:nvSpPr>
        <p:spPr>
          <a:xfrm>
            <a:off x="723900" y="574106"/>
            <a:ext cx="4866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9" name="Google Shape;329;p8"/>
          <p:cNvCxnSpPr/>
          <p:nvPr/>
        </p:nvCxnSpPr>
        <p:spPr>
          <a:xfrm>
            <a:off x="6600718" y="520383"/>
            <a:ext cx="4867382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0" name="Google Shape;330;p8"/>
          <p:cNvCxnSpPr/>
          <p:nvPr/>
        </p:nvCxnSpPr>
        <p:spPr>
          <a:xfrm>
            <a:off x="6600718" y="6403023"/>
            <a:ext cx="4867382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2" name="Google Shape;332;p8"/>
          <p:cNvCxnSpPr/>
          <p:nvPr/>
        </p:nvCxnSpPr>
        <p:spPr>
          <a:xfrm>
            <a:off x="6600668" y="537338"/>
            <a:ext cx="48675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3" name="Google Shape;333;p8"/>
          <p:cNvCxnSpPr/>
          <p:nvPr/>
        </p:nvCxnSpPr>
        <p:spPr>
          <a:xfrm>
            <a:off x="733318" y="520383"/>
            <a:ext cx="4867382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4" name="Google Shape;334;p8"/>
          <p:cNvCxnSpPr/>
          <p:nvPr/>
        </p:nvCxnSpPr>
        <p:spPr>
          <a:xfrm>
            <a:off x="733318" y="6403023"/>
            <a:ext cx="4867382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37" name="Google Shape;337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607" y="686067"/>
            <a:ext cx="4873752" cy="252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6836" y="3694276"/>
            <a:ext cx="4644187" cy="25890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Google Shape;352;gf40a9140df_0_57">
            <a:extLst>
              <a:ext uri="{FF2B5EF4-FFF2-40B4-BE49-F238E27FC236}">
                <a16:creationId xmlns:a16="http://schemas.microsoft.com/office/drawing/2014/main" id="{F004502C-5BC1-4685-CCC0-0C9F60040A2C}"/>
              </a:ext>
            </a:extLst>
          </p:cNvPr>
          <p:cNvCxnSpPr/>
          <p:nvPr/>
        </p:nvCxnSpPr>
        <p:spPr>
          <a:xfrm>
            <a:off x="6600718" y="3483362"/>
            <a:ext cx="48675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" name="Google Shape;356;gf40a9140df_0_57">
            <a:extLst>
              <a:ext uri="{FF2B5EF4-FFF2-40B4-BE49-F238E27FC236}">
                <a16:creationId xmlns:a16="http://schemas.microsoft.com/office/drawing/2014/main" id="{1ADB3B46-45CD-DBD7-E9E8-41622F755B78}"/>
              </a:ext>
            </a:extLst>
          </p:cNvPr>
          <p:cNvCxnSpPr/>
          <p:nvPr/>
        </p:nvCxnSpPr>
        <p:spPr>
          <a:xfrm>
            <a:off x="733318" y="3522663"/>
            <a:ext cx="48675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f40a9140df_0_5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344" name="Google Shape;344;gf40a9140df_0_5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45" name="Google Shape;345;gf40a9140df_0_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f40a9140df_0_57"/>
          <p:cNvSpPr txBox="1"/>
          <p:nvPr/>
        </p:nvSpPr>
        <p:spPr>
          <a:xfrm>
            <a:off x="6210300" y="693220"/>
            <a:ext cx="4866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f40a9140df_0_57"/>
          <p:cNvSpPr txBox="1"/>
          <p:nvPr/>
        </p:nvSpPr>
        <p:spPr>
          <a:xfrm>
            <a:off x="6600725" y="3617450"/>
            <a:ext cx="51285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Wishing GlassRoots </a:t>
            </a:r>
            <a:endParaRPr sz="2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strong future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from the M&amp;T Weiner Foundation</a:t>
            </a:r>
            <a:endParaRPr b="1">
              <a:solidFill>
                <a:srgbClr val="FDB239"/>
              </a:solidFill>
            </a:endParaRPr>
          </a:p>
        </p:txBody>
      </p:sp>
      <p:sp>
        <p:nvSpPr>
          <p:cNvPr id="348" name="Google Shape;348;gf40a9140df_0_57"/>
          <p:cNvSpPr txBox="1"/>
          <p:nvPr/>
        </p:nvSpPr>
        <p:spPr>
          <a:xfrm>
            <a:off x="723900" y="3888483"/>
            <a:ext cx="486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349" name="Google Shape;349;gf40a9140df_0_57"/>
          <p:cNvSpPr txBox="1"/>
          <p:nvPr/>
        </p:nvSpPr>
        <p:spPr>
          <a:xfrm>
            <a:off x="723900" y="574106"/>
            <a:ext cx="4866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50" name="Google Shape;350;gf40a9140df_0_57"/>
          <p:cNvCxnSpPr/>
          <p:nvPr/>
        </p:nvCxnSpPr>
        <p:spPr>
          <a:xfrm>
            <a:off x="6600718" y="520383"/>
            <a:ext cx="48675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1" name="Google Shape;351;gf40a9140df_0_57"/>
          <p:cNvCxnSpPr/>
          <p:nvPr/>
        </p:nvCxnSpPr>
        <p:spPr>
          <a:xfrm>
            <a:off x="6600718" y="6403023"/>
            <a:ext cx="48675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2" name="Google Shape;352;gf40a9140df_0_57"/>
          <p:cNvCxnSpPr/>
          <p:nvPr/>
        </p:nvCxnSpPr>
        <p:spPr>
          <a:xfrm>
            <a:off x="6600718" y="3483362"/>
            <a:ext cx="48675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3" name="Google Shape;353;gf40a9140df_0_57"/>
          <p:cNvCxnSpPr/>
          <p:nvPr/>
        </p:nvCxnSpPr>
        <p:spPr>
          <a:xfrm>
            <a:off x="733318" y="520383"/>
            <a:ext cx="48675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4" name="Google Shape;354;gf40a9140df_0_57"/>
          <p:cNvCxnSpPr/>
          <p:nvPr/>
        </p:nvCxnSpPr>
        <p:spPr>
          <a:xfrm>
            <a:off x="733318" y="6403023"/>
            <a:ext cx="48675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6" name="Google Shape;356;gf40a9140df_0_57"/>
          <p:cNvCxnSpPr/>
          <p:nvPr/>
        </p:nvCxnSpPr>
        <p:spPr>
          <a:xfrm>
            <a:off x="733318" y="3522663"/>
            <a:ext cx="48675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8" name="Google Shape;358;gf40a9140df_0_57"/>
          <p:cNvSpPr txBox="1"/>
          <p:nvPr/>
        </p:nvSpPr>
        <p:spPr>
          <a:xfrm>
            <a:off x="6601250" y="570200"/>
            <a:ext cx="486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400" b="1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9" name="Google Shape;359;gf40a9140df_0_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1779" y="3596606"/>
            <a:ext cx="4816403" cy="2709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gf40a9140df_0_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341" y="3654264"/>
            <a:ext cx="5260632" cy="2587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gf40a9140df_0_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3318" y="659394"/>
            <a:ext cx="4846320" cy="2629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57;gf40a9140df_0_57">
            <a:extLst>
              <a:ext uri="{FF2B5EF4-FFF2-40B4-BE49-F238E27FC236}">
                <a16:creationId xmlns:a16="http://schemas.microsoft.com/office/drawing/2014/main" id="{39C0B610-E892-04C0-8282-E48E17246B9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l="2856" r="2856"/>
          <a:stretch/>
        </p:blipFill>
        <p:spPr>
          <a:xfrm>
            <a:off x="6591863" y="633292"/>
            <a:ext cx="4846320" cy="2724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368;g1310fddcf65_1_0">
            <a:extLst>
              <a:ext uri="{FF2B5EF4-FFF2-40B4-BE49-F238E27FC236}">
                <a16:creationId xmlns:a16="http://schemas.microsoft.com/office/drawing/2014/main" id="{BB11258E-6CEA-80F7-D439-ECA0690440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A4051B-8ABF-F984-5EFB-A61D0FE7BD5F}"/>
              </a:ext>
            </a:extLst>
          </p:cNvPr>
          <p:cNvSpPr/>
          <p:nvPr/>
        </p:nvSpPr>
        <p:spPr>
          <a:xfrm>
            <a:off x="6628145" y="695463"/>
            <a:ext cx="4840023" cy="2664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Google Shape;369;g1310fddcf65_1_0"/>
          <p:cNvSpPr txBox="1"/>
          <p:nvPr/>
        </p:nvSpPr>
        <p:spPr>
          <a:xfrm>
            <a:off x="6600650" y="722163"/>
            <a:ext cx="5128500" cy="17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222222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0" name="Google Shape;370;g1310fddcf65_1_0"/>
          <p:cNvSpPr txBox="1"/>
          <p:nvPr/>
        </p:nvSpPr>
        <p:spPr>
          <a:xfrm>
            <a:off x="723900" y="3888423"/>
            <a:ext cx="48669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Congratulations to Roger Tucker</a:t>
            </a: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to the GlassRoots team!</a:t>
            </a: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“Touching Lives…Changing Lives!”</a:t>
            </a: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 and Roslyn Collins</a:t>
            </a:r>
            <a:endParaRPr sz="2000" b="1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1" name="Google Shape;371;g1310fddcf65_1_0"/>
          <p:cNvSpPr txBox="1"/>
          <p:nvPr/>
        </p:nvSpPr>
        <p:spPr>
          <a:xfrm>
            <a:off x="723900" y="574106"/>
            <a:ext cx="4866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72" name="Google Shape;372;g1310fddcf65_1_0"/>
          <p:cNvCxnSpPr/>
          <p:nvPr/>
        </p:nvCxnSpPr>
        <p:spPr>
          <a:xfrm>
            <a:off x="6600718" y="520383"/>
            <a:ext cx="48675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3" name="Google Shape;373;g1310fddcf65_1_0"/>
          <p:cNvCxnSpPr/>
          <p:nvPr/>
        </p:nvCxnSpPr>
        <p:spPr>
          <a:xfrm>
            <a:off x="6600718" y="6403023"/>
            <a:ext cx="48675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5" name="Google Shape;375;g1310fddcf65_1_0"/>
          <p:cNvCxnSpPr/>
          <p:nvPr/>
        </p:nvCxnSpPr>
        <p:spPr>
          <a:xfrm>
            <a:off x="6600668" y="537338"/>
            <a:ext cx="48675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6" name="Google Shape;376;g1310fddcf65_1_0"/>
          <p:cNvCxnSpPr/>
          <p:nvPr/>
        </p:nvCxnSpPr>
        <p:spPr>
          <a:xfrm>
            <a:off x="733318" y="520383"/>
            <a:ext cx="48675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7" name="Google Shape;377;g1310fddcf65_1_0"/>
          <p:cNvCxnSpPr/>
          <p:nvPr/>
        </p:nvCxnSpPr>
        <p:spPr>
          <a:xfrm>
            <a:off x="733318" y="6403023"/>
            <a:ext cx="48675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80" name="Google Shape;380;g1310fddcf65_1_0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920" y="636513"/>
            <a:ext cx="4754880" cy="273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1310fddcf65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9572" y="1301952"/>
            <a:ext cx="4526508" cy="11225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Google Shape;352;gf40a9140df_0_57">
            <a:extLst>
              <a:ext uri="{FF2B5EF4-FFF2-40B4-BE49-F238E27FC236}">
                <a16:creationId xmlns:a16="http://schemas.microsoft.com/office/drawing/2014/main" id="{A80A5E70-A1B8-0678-A21E-71798F7D2D1B}"/>
              </a:ext>
            </a:extLst>
          </p:cNvPr>
          <p:cNvCxnSpPr/>
          <p:nvPr/>
        </p:nvCxnSpPr>
        <p:spPr>
          <a:xfrm>
            <a:off x="6600718" y="3483362"/>
            <a:ext cx="48675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356;gf40a9140df_0_57">
            <a:extLst>
              <a:ext uri="{FF2B5EF4-FFF2-40B4-BE49-F238E27FC236}">
                <a16:creationId xmlns:a16="http://schemas.microsoft.com/office/drawing/2014/main" id="{607CD720-C996-5F9A-0FE0-D71139482557}"/>
              </a:ext>
            </a:extLst>
          </p:cNvPr>
          <p:cNvCxnSpPr/>
          <p:nvPr/>
        </p:nvCxnSpPr>
        <p:spPr>
          <a:xfrm>
            <a:off x="733318" y="3522663"/>
            <a:ext cx="48675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310fddcf65_1_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387" name="Google Shape;387;g1310fddcf65_1_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88" name="Google Shape;388;g1310fddcf65_1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g1310fddcf65_1_23"/>
          <p:cNvSpPr txBox="1"/>
          <p:nvPr/>
        </p:nvSpPr>
        <p:spPr>
          <a:xfrm>
            <a:off x="495375" y="943350"/>
            <a:ext cx="11239200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Many thanks to the Board,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staff, students and supporters of </a:t>
            </a:r>
            <a:r>
              <a:rPr lang="en-US" sz="4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GlassRoots</a:t>
            </a:r>
            <a:r>
              <a:rPr lang="en-US" sz="4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who made our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first </a:t>
            </a:r>
            <a:r>
              <a:rPr lang="en-US" sz="4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GlassBall</a:t>
            </a:r>
            <a:r>
              <a:rPr lang="en-US" sz="4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possible! </a:t>
            </a:r>
            <a:r>
              <a:rPr lang="en-US" sz="4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48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Carol </a:t>
            </a:r>
            <a:r>
              <a:rPr lang="en-US" sz="4800" b="1" dirty="0" err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Losos</a:t>
            </a:r>
            <a:r>
              <a:rPr lang="en-US" sz="4800" b="1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Karen </a:t>
            </a:r>
            <a:r>
              <a:rPr lang="en-US" sz="4800" b="1" dirty="0" err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Gonon</a:t>
            </a:r>
            <a:r>
              <a:rPr lang="en-US" sz="4800" b="1" dirty="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endParaRPr sz="2200" b="1" dirty="0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90" name="Google Shape;390;g1310fddcf65_1_23"/>
          <p:cNvCxnSpPr/>
          <p:nvPr/>
        </p:nvCxnSpPr>
        <p:spPr>
          <a:xfrm>
            <a:off x="723900" y="520383"/>
            <a:ext cx="107442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1" name="Google Shape;391;g1310fddcf65_1_23"/>
          <p:cNvCxnSpPr/>
          <p:nvPr/>
        </p:nvCxnSpPr>
        <p:spPr>
          <a:xfrm>
            <a:off x="723900" y="6400800"/>
            <a:ext cx="107442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397" name="Google Shape;397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98" name="Google Shape;39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9"/>
          <p:cNvSpPr/>
          <p:nvPr/>
        </p:nvSpPr>
        <p:spPr>
          <a:xfrm>
            <a:off x="638010" y="546517"/>
            <a:ext cx="10075709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HONOR OF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JERRY GOTTESMAN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HIS CONTRIBUTIONS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GLASSROOTS</a:t>
            </a:r>
            <a:endParaRPr/>
          </a:p>
        </p:txBody>
      </p:sp>
      <p:sp>
        <p:nvSpPr>
          <p:cNvPr id="400" name="Google Shape;400;p9"/>
          <p:cNvSpPr/>
          <p:nvPr/>
        </p:nvSpPr>
        <p:spPr>
          <a:xfrm>
            <a:off x="586740" y="3353812"/>
            <a:ext cx="8572500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6:00 PM Cocktails &amp; Demonstrations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7:00 PM Dinner &amp; Presentations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 the Hahne Building, 50 Halsey Street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1" name="Google Shape;401;p9"/>
          <p:cNvSpPr txBox="1"/>
          <p:nvPr/>
        </p:nvSpPr>
        <p:spPr>
          <a:xfrm rot="5400000">
            <a:off x="10079937" y="900965"/>
            <a:ext cx="179247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THANK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endParaRPr/>
          </a:p>
        </p:txBody>
      </p:sp>
      <p:cxnSp>
        <p:nvCxnSpPr>
          <p:cNvPr id="402" name="Google Shape;402;p9"/>
          <p:cNvCxnSpPr/>
          <p:nvPr/>
        </p:nvCxnSpPr>
        <p:spPr>
          <a:xfrm>
            <a:off x="723900" y="520383"/>
            <a:ext cx="107442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5"/>
          <p:cNvSpPr/>
          <p:nvPr/>
        </p:nvSpPr>
        <p:spPr>
          <a:xfrm>
            <a:off x="402671" y="2578406"/>
            <a:ext cx="54642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HONOREE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Robert Clark</a:t>
            </a:r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402675" y="3891275"/>
            <a:ext cx="5464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Youth Workforce Development Champion</a:t>
            </a:r>
            <a:endParaRPr/>
          </a:p>
        </p:txBody>
      </p:sp>
      <p:pic>
        <p:nvPicPr>
          <p:cNvPr id="118" name="Google Shape;11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87237" y="1966586"/>
            <a:ext cx="6137124" cy="40709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" name="Google Shape;119;p5"/>
          <p:cNvCxnSpPr/>
          <p:nvPr/>
        </p:nvCxnSpPr>
        <p:spPr>
          <a:xfrm>
            <a:off x="723900" y="6400800"/>
            <a:ext cx="107442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125" name="Google Shape;125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26" name="Google Shape;12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6"/>
          <p:cNvSpPr txBox="1"/>
          <p:nvPr/>
        </p:nvSpPr>
        <p:spPr>
          <a:xfrm>
            <a:off x="476400" y="520375"/>
            <a:ext cx="11239200" cy="63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3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Jerry loved GlassRoots!</a:t>
            </a:r>
            <a:endParaRPr sz="5300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>
                <a:solidFill>
                  <a:srgbClr val="FDB2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Best wishes for continued growth and success.</a:t>
            </a:r>
            <a:endParaRPr sz="5300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300" b="1">
              <a:solidFill>
                <a:srgbClr val="FDB2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Gottesman Family </a:t>
            </a:r>
            <a:r>
              <a:rPr lang="en-US" sz="5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57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7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marR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 sz="2100"/>
          </a:p>
        </p:txBody>
      </p:sp>
      <p:cxnSp>
        <p:nvCxnSpPr>
          <p:cNvPr id="128" name="Google Shape;128;p6"/>
          <p:cNvCxnSpPr/>
          <p:nvPr/>
        </p:nvCxnSpPr>
        <p:spPr>
          <a:xfrm>
            <a:off x="723900" y="495308"/>
            <a:ext cx="107442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9" name="Google Shape;129;p6"/>
          <p:cNvCxnSpPr/>
          <p:nvPr/>
        </p:nvCxnSpPr>
        <p:spPr>
          <a:xfrm>
            <a:off x="723900" y="6400800"/>
            <a:ext cx="10744200" cy="0"/>
          </a:xfrm>
          <a:prstGeom prst="straightConnector1">
            <a:avLst/>
          </a:prstGeom>
          <a:noFill/>
          <a:ln w="38100" cap="flat" cmpd="sng">
            <a:solidFill>
              <a:srgbClr val="FDB23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45C6E0D9-0D60-0193-8F18-834737F47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4" name="Google Shape;134;g1305534963d_1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050" y="1269672"/>
            <a:ext cx="10420350" cy="4318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79B182CF-F8A8-4970-A21E-7AA9CCB19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9" name="Google Shape;139;gf40a9140df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090" y="403505"/>
            <a:ext cx="11225235" cy="6012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CD2809A-30C7-6182-8A7E-E2D950178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5" name="Google Shape;145;g11ce93721b4_2_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8548" y="2085837"/>
            <a:ext cx="10182455" cy="2686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A363DB23-B3B8-76C5-1D9D-D7CBA569C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1" name="Google Shape;151;g11ce93721b4_2_179"/>
          <p:cNvPicPr preferRelativeResize="0"/>
          <p:nvPr/>
        </p:nvPicPr>
        <p:blipFill rotWithShape="1">
          <a:blip r:embed="rId4">
            <a:alphaModFix/>
          </a:blip>
          <a:srcRect b="14886"/>
          <a:stretch/>
        </p:blipFill>
        <p:spPr>
          <a:xfrm>
            <a:off x="3039163" y="1313940"/>
            <a:ext cx="6113674" cy="4750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271</Words>
  <Application>Microsoft Office PowerPoint</Application>
  <PresentationFormat>Widescreen</PresentationFormat>
  <Paragraphs>109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Century Gothic</vt:lpstr>
      <vt:lpstr>Arial</vt:lpstr>
      <vt:lpstr>Helvetica Neue</vt:lpstr>
      <vt:lpstr>Calibri</vt:lpstr>
      <vt:lpstr>Times New Roman</vt:lpstr>
      <vt:lpstr>Helvetica Neue Light</vt:lpstr>
      <vt:lpstr>Office Theme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Diane DePaolis</dc:creator>
  <cp:lastModifiedBy>Karen Gonon</cp:lastModifiedBy>
  <cp:revision>8</cp:revision>
  <dcterms:created xsi:type="dcterms:W3CDTF">2022-05-22T13:03:52Z</dcterms:created>
  <dcterms:modified xsi:type="dcterms:W3CDTF">2022-06-10T15:13:08Z</dcterms:modified>
</cp:coreProperties>
</file>